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13436600" cy="7556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marL="215999" indent="-215999" latinLnBrk="0">
      <a:defRPr sz="2000">
        <a:latin typeface="+mj-lt"/>
        <a:ea typeface="+mj-ea"/>
        <a:cs typeface="+mj-cs"/>
        <a:sym typeface="Liberation Sans"/>
      </a:defRPr>
    </a:lvl1pPr>
    <a:lvl2pPr marL="215999" indent="12600" latinLnBrk="0">
      <a:defRPr sz="2000">
        <a:latin typeface="+mj-lt"/>
        <a:ea typeface="+mj-ea"/>
        <a:cs typeface="+mj-cs"/>
        <a:sym typeface="Liberation Sans"/>
      </a:defRPr>
    </a:lvl2pPr>
    <a:lvl3pPr marL="215999" indent="241200" latinLnBrk="0">
      <a:defRPr sz="2000">
        <a:latin typeface="+mj-lt"/>
        <a:ea typeface="+mj-ea"/>
        <a:cs typeface="+mj-cs"/>
        <a:sym typeface="Liberation Sans"/>
      </a:defRPr>
    </a:lvl3pPr>
    <a:lvl4pPr marL="215999" indent="469800" latinLnBrk="0">
      <a:defRPr sz="2000">
        <a:latin typeface="+mj-lt"/>
        <a:ea typeface="+mj-ea"/>
        <a:cs typeface="+mj-cs"/>
        <a:sym typeface="Liberation Sans"/>
      </a:defRPr>
    </a:lvl4pPr>
    <a:lvl5pPr marL="215999" indent="698400" latinLnBrk="0">
      <a:defRPr sz="2000">
        <a:latin typeface="+mj-lt"/>
        <a:ea typeface="+mj-ea"/>
        <a:cs typeface="+mj-cs"/>
        <a:sym typeface="Liberation Sans"/>
      </a:defRPr>
    </a:lvl5pPr>
    <a:lvl6pPr marL="215999" indent="927000" latinLnBrk="0">
      <a:defRPr sz="2000">
        <a:latin typeface="+mj-lt"/>
        <a:ea typeface="+mj-ea"/>
        <a:cs typeface="+mj-cs"/>
        <a:sym typeface="Liberation Sans"/>
      </a:defRPr>
    </a:lvl6pPr>
    <a:lvl7pPr marL="215999" indent="1155600" latinLnBrk="0">
      <a:defRPr sz="2000">
        <a:latin typeface="+mj-lt"/>
        <a:ea typeface="+mj-ea"/>
        <a:cs typeface="+mj-cs"/>
        <a:sym typeface="Liberation Sans"/>
      </a:defRPr>
    </a:lvl7pPr>
    <a:lvl8pPr marL="215999" indent="1384200" latinLnBrk="0">
      <a:defRPr sz="2000">
        <a:latin typeface="+mj-lt"/>
        <a:ea typeface="+mj-ea"/>
        <a:cs typeface="+mj-cs"/>
        <a:sym typeface="Liberation Sans"/>
      </a:defRPr>
    </a:lvl8pPr>
    <a:lvl9pPr marL="215999" indent="1612800" latinLnBrk="0">
      <a:defRPr sz="2000">
        <a:latin typeface="+mj-lt"/>
        <a:ea typeface="+mj-ea"/>
        <a:cs typeface="+mj-cs"/>
        <a:sym typeface="Liberation Sans"/>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ímdia">
    <p:spTree>
      <p:nvGrpSpPr>
        <p:cNvPr id="1" name=""/>
        <p:cNvGrpSpPr/>
        <p:nvPr/>
      </p:nvGrpSpPr>
      <p:grpSpPr>
        <a:xfrm>
          <a:off x="0" y="0"/>
          <a:ext cx="0" cy="0"/>
          <a:chOff x="0" y="0"/>
          <a:chExt cx="0" cy="0"/>
        </a:xfrm>
      </p:grpSpPr>
      <p:sp>
        <p:nvSpPr>
          <p:cNvPr id="11" name="Title Text"/>
          <p:cNvSpPr txBox="1"/>
          <p:nvPr>
            <p:ph type="title"/>
          </p:nvPr>
        </p:nvSpPr>
        <p:spPr>
          <a:xfrm>
            <a:off x="1679972" y="1237201"/>
            <a:ext cx="10079833" cy="2631890"/>
          </a:xfrm>
          <a:prstGeom prst="rect">
            <a:avLst/>
          </a:prstGeom>
        </p:spPr>
        <p:txBody>
          <a:bodyPr anchor="b"/>
          <a:lstStyle>
            <a:lvl1pPr algn="ctr">
              <a:defRPr sz="6600"/>
            </a:lvl1pPr>
          </a:lstStyle>
          <a:p>
            <a:pPr/>
            <a:r>
              <a:t>Title Text</a:t>
            </a:r>
          </a:p>
        </p:txBody>
      </p:sp>
      <p:sp>
        <p:nvSpPr>
          <p:cNvPr id="12" name="Body Level One…"/>
          <p:cNvSpPr txBox="1"/>
          <p:nvPr>
            <p:ph type="body" sz="quarter" idx="1"/>
          </p:nvPr>
        </p:nvSpPr>
        <p:spPr>
          <a:xfrm>
            <a:off x="1679972" y="3970580"/>
            <a:ext cx="10079833" cy="1825170"/>
          </a:xfrm>
          <a:prstGeom prst="rect">
            <a:avLst/>
          </a:prstGeom>
        </p:spPr>
        <p:txBody>
          <a:bodyPr/>
          <a:lstStyle>
            <a:lvl1pPr marL="0" indent="0" algn="ctr">
              <a:buSzTx/>
              <a:buFontTx/>
              <a:buNone/>
              <a:defRPr sz="2600"/>
            </a:lvl1pPr>
            <a:lvl2pPr marL="755952" indent="-251989" algn="ctr">
              <a:buFontTx/>
              <a:defRPr sz="2600"/>
            </a:lvl2pPr>
            <a:lvl3pPr marL="1305749" indent="-297806" algn="ctr">
              <a:buFontTx/>
              <a:defRPr sz="2600"/>
            </a:lvl3pPr>
            <a:lvl4pPr marL="1856733" indent="-344828" algn="ctr">
              <a:buFontTx/>
              <a:defRPr sz="2600"/>
            </a:lvl4pPr>
            <a:lvl5pPr marL="2360705" indent="-344828" algn="ctr">
              <a:buFontTx/>
              <a:defRPr sz="2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92" name="Slide Number"/>
          <p:cNvSpPr txBox="1"/>
          <p:nvPr>
            <p:ph type="sldNum" sz="quarter" idx="2"/>
          </p:nvPr>
        </p:nvSpPr>
        <p:spPr>
          <a:prstGeom prst="rect">
            <a:avLst/>
          </a:prstGeom>
        </p:spPr>
        <p:txBody>
          <a:bodyPr/>
          <a:lstStyle/>
          <a:p>
            <a:pPr/>
            <a:fld id="{86CB4B4D-7CA3-9044-876B-883B54F8677D}" type="slidenum"/>
          </a:p>
        </p:txBody>
      </p:sp>
      <p:sp>
        <p:nvSpPr>
          <p:cNvPr id="93" name="Title Text"/>
          <p:cNvSpPr txBox="1"/>
          <p:nvPr>
            <p:ph type="title"/>
          </p:nvPr>
        </p:nvSpPr>
        <p:spPr>
          <a:xfrm>
            <a:off x="671946" y="301321"/>
            <a:ext cx="12095052" cy="1261799"/>
          </a:xfrm>
          <a:prstGeom prst="rect">
            <a:avLst/>
          </a:prstGeom>
        </p:spPr>
        <p:txBody>
          <a:bodyPr/>
          <a:lstStyle/>
          <a:p>
            <a:pPr/>
            <a:r>
              <a:t>Title Text</a:t>
            </a:r>
          </a:p>
        </p:txBody>
      </p:sp>
      <p:sp>
        <p:nvSpPr>
          <p:cNvPr id="94" name="Body Level One…"/>
          <p:cNvSpPr txBox="1"/>
          <p:nvPr>
            <p:ph type="body" idx="1"/>
          </p:nvPr>
        </p:nvSpPr>
        <p:spPr>
          <a:xfrm>
            <a:off x="671946" y="1768678"/>
            <a:ext cx="12095052" cy="4384081"/>
          </a:xfrm>
          <a:prstGeom prst="rect">
            <a:avLst/>
          </a:prstGeom>
        </p:spPr>
        <p:txBody>
          <a:bodyPr/>
          <a:lstStyle>
            <a:lvl1pPr>
              <a:spcBef>
                <a:spcPts val="1400"/>
              </a:spcBef>
              <a:buSzTx/>
              <a:buFontTx/>
              <a:buNone/>
            </a:lvl1pPr>
            <a:lvl2pPr>
              <a:spcBef>
                <a:spcPts val="1400"/>
              </a:spcBef>
              <a:buFontTx/>
            </a:lvl2pPr>
            <a:lvl3pPr>
              <a:spcBef>
                <a:spcPts val="1400"/>
              </a:spcBef>
              <a:buFontTx/>
            </a:lvl3pPr>
            <a:lvl4pPr>
              <a:spcBef>
                <a:spcPts val="1400"/>
              </a:spcBef>
              <a:buFontTx/>
            </a:lvl4pPr>
            <a:lvl5pPr>
              <a:spcBef>
                <a:spcPts val="1400"/>
              </a:spcBef>
              <a:buFontTx/>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ím és tartalom">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zakaszfejléc">
    <p:spTree>
      <p:nvGrpSpPr>
        <p:cNvPr id="1" name=""/>
        <p:cNvGrpSpPr/>
        <p:nvPr/>
      </p:nvGrpSpPr>
      <p:grpSpPr>
        <a:xfrm>
          <a:off x="0" y="0"/>
          <a:ext cx="0" cy="0"/>
          <a:chOff x="0" y="0"/>
          <a:chExt cx="0" cy="0"/>
        </a:xfrm>
      </p:grpSpPr>
      <p:sp>
        <p:nvSpPr>
          <p:cNvPr id="29" name="Title Text"/>
          <p:cNvSpPr txBox="1"/>
          <p:nvPr>
            <p:ph type="title"/>
          </p:nvPr>
        </p:nvSpPr>
        <p:spPr>
          <a:xfrm>
            <a:off x="916986" y="1884669"/>
            <a:ext cx="11591805" cy="3144613"/>
          </a:xfrm>
          <a:prstGeom prst="rect">
            <a:avLst/>
          </a:prstGeom>
        </p:spPr>
        <p:txBody>
          <a:bodyPr anchor="b"/>
          <a:lstStyle>
            <a:lvl1pPr>
              <a:defRPr sz="6600"/>
            </a:lvl1pPr>
          </a:lstStyle>
          <a:p>
            <a:pPr/>
            <a:r>
              <a:t>Title Text</a:t>
            </a:r>
          </a:p>
        </p:txBody>
      </p:sp>
      <p:sp>
        <p:nvSpPr>
          <p:cNvPr id="30" name="Body Level One…"/>
          <p:cNvSpPr txBox="1"/>
          <p:nvPr>
            <p:ph type="body" sz="quarter" idx="1"/>
          </p:nvPr>
        </p:nvSpPr>
        <p:spPr>
          <a:xfrm>
            <a:off x="916986" y="5059036"/>
            <a:ext cx="11591805" cy="1653675"/>
          </a:xfrm>
          <a:prstGeom prst="rect">
            <a:avLst/>
          </a:prstGeom>
        </p:spPr>
        <p:txBody>
          <a:bodyPr/>
          <a:lstStyle>
            <a:lvl1pPr marL="0" indent="0">
              <a:buSzTx/>
              <a:buFontTx/>
              <a:buNone/>
              <a:defRPr sz="2600">
                <a:solidFill>
                  <a:srgbClr val="898989"/>
                </a:solidFill>
              </a:defRPr>
            </a:lvl1pPr>
            <a:lvl2pPr marL="755952" indent="-251989">
              <a:buFontTx/>
              <a:defRPr sz="2600">
                <a:solidFill>
                  <a:srgbClr val="898989"/>
                </a:solidFill>
              </a:defRPr>
            </a:lvl2pPr>
            <a:lvl3pPr marL="1305749" indent="-297806">
              <a:buFontTx/>
              <a:defRPr sz="2600">
                <a:solidFill>
                  <a:srgbClr val="898989"/>
                </a:solidFill>
              </a:defRPr>
            </a:lvl3pPr>
            <a:lvl4pPr marL="1856733" indent="-344828">
              <a:buFontTx/>
              <a:defRPr sz="2600">
                <a:solidFill>
                  <a:srgbClr val="898989"/>
                </a:solidFill>
              </a:defRPr>
            </a:lvl4pPr>
            <a:lvl5pPr marL="2360705" indent="-344828">
              <a:buFontTx/>
              <a:defRPr sz="2600">
                <a:solidFill>
                  <a:srgbClr val="898989"/>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tartalomrész">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923981" y="2012411"/>
            <a:ext cx="5711902" cy="479654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Összehasonlítás">
    <p:spTree>
      <p:nvGrpSpPr>
        <p:cNvPr id="1" name=""/>
        <p:cNvGrpSpPr/>
        <p:nvPr/>
      </p:nvGrpSpPr>
      <p:grpSpPr>
        <a:xfrm>
          <a:off x="0" y="0"/>
          <a:ext cx="0" cy="0"/>
          <a:chOff x="0" y="0"/>
          <a:chExt cx="0" cy="0"/>
        </a:xfrm>
      </p:grpSpPr>
      <p:sp>
        <p:nvSpPr>
          <p:cNvPr id="47" name="Title Text"/>
          <p:cNvSpPr txBox="1"/>
          <p:nvPr>
            <p:ph type="title"/>
          </p:nvPr>
        </p:nvSpPr>
        <p:spPr>
          <a:xfrm>
            <a:off x="925737" y="402481"/>
            <a:ext cx="11591805" cy="1461184"/>
          </a:xfrm>
          <a:prstGeom prst="rect">
            <a:avLst/>
          </a:prstGeom>
        </p:spPr>
        <p:txBody>
          <a:bodyPr/>
          <a:lstStyle/>
          <a:p>
            <a:pPr/>
            <a:r>
              <a:t>Title Text</a:t>
            </a:r>
          </a:p>
        </p:txBody>
      </p:sp>
      <p:sp>
        <p:nvSpPr>
          <p:cNvPr id="48" name="Body Level One…"/>
          <p:cNvSpPr txBox="1"/>
          <p:nvPr>
            <p:ph type="body" sz="quarter" idx="1"/>
          </p:nvPr>
        </p:nvSpPr>
        <p:spPr>
          <a:xfrm>
            <a:off x="925737" y="1853168"/>
            <a:ext cx="5685658" cy="908210"/>
          </a:xfrm>
          <a:prstGeom prst="rect">
            <a:avLst/>
          </a:prstGeom>
        </p:spPr>
        <p:txBody>
          <a:bodyPr anchor="b"/>
          <a:lstStyle>
            <a:lvl1pPr marL="0" indent="0">
              <a:buSzTx/>
              <a:buFontTx/>
              <a:buNone/>
              <a:defRPr b="1" sz="2600"/>
            </a:lvl1pPr>
            <a:lvl2pPr marL="755952" indent="-251989">
              <a:buFontTx/>
              <a:defRPr b="1" sz="2600"/>
            </a:lvl2pPr>
            <a:lvl3pPr marL="1305749" indent="-297806">
              <a:buFontTx/>
              <a:defRPr b="1" sz="2600"/>
            </a:lvl3pPr>
            <a:lvl4pPr marL="1856733" indent="-344828">
              <a:buFontTx/>
              <a:defRPr b="1" sz="2600"/>
            </a:lvl4pPr>
            <a:lvl5pPr marL="2360705" indent="-344828">
              <a:buFontTx/>
              <a:defRPr b="1" sz="26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txBox="1"/>
          <p:nvPr>
            <p:ph type="body" sz="quarter" idx="21"/>
          </p:nvPr>
        </p:nvSpPr>
        <p:spPr>
          <a:xfrm>
            <a:off x="6803884" y="1853168"/>
            <a:ext cx="5713656" cy="908210"/>
          </a:xfrm>
          <a:prstGeom prst="rect">
            <a:avLst/>
          </a:prstGeom>
        </p:spPr>
        <p:txBody>
          <a:bodyPr anchor="b"/>
          <a:lstStyle/>
          <a:p>
            <a:pPr marL="0" indent="0">
              <a:buSzTx/>
              <a:buFontTx/>
              <a:buNone/>
              <a:defRPr b="1" sz="26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sak cím">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Üres">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artalomrész képaláírással">
    <p:spTree>
      <p:nvGrpSpPr>
        <p:cNvPr id="1" name=""/>
        <p:cNvGrpSpPr/>
        <p:nvPr/>
      </p:nvGrpSpPr>
      <p:grpSpPr>
        <a:xfrm>
          <a:off x="0" y="0"/>
          <a:ext cx="0" cy="0"/>
          <a:chOff x="0" y="0"/>
          <a:chExt cx="0" cy="0"/>
        </a:xfrm>
      </p:grpSpPr>
      <p:sp>
        <p:nvSpPr>
          <p:cNvPr id="72" name="Title Text"/>
          <p:cNvSpPr txBox="1"/>
          <p:nvPr>
            <p:ph type="title"/>
          </p:nvPr>
        </p:nvSpPr>
        <p:spPr>
          <a:xfrm>
            <a:off x="925737" y="503979"/>
            <a:ext cx="4334678" cy="1763924"/>
          </a:xfrm>
          <a:prstGeom prst="rect">
            <a:avLst/>
          </a:prstGeom>
        </p:spPr>
        <p:txBody>
          <a:bodyPr anchor="b"/>
          <a:lstStyle>
            <a:lvl1pPr>
              <a:defRPr sz="3500"/>
            </a:lvl1pPr>
          </a:lstStyle>
          <a:p>
            <a:pPr/>
            <a:r>
              <a:t>Title Text</a:t>
            </a:r>
          </a:p>
        </p:txBody>
      </p:sp>
      <p:sp>
        <p:nvSpPr>
          <p:cNvPr id="73" name="Body Level One…"/>
          <p:cNvSpPr txBox="1"/>
          <p:nvPr>
            <p:ph type="body" sz="half" idx="1"/>
          </p:nvPr>
        </p:nvSpPr>
        <p:spPr>
          <a:xfrm>
            <a:off x="5713655" y="1088456"/>
            <a:ext cx="6803885" cy="5372264"/>
          </a:xfrm>
          <a:prstGeom prst="rect">
            <a:avLst/>
          </a:prstGeom>
        </p:spPr>
        <p:txBody>
          <a:bodyPr/>
          <a:lstStyle>
            <a:lvl1pPr>
              <a:defRPr sz="3500"/>
            </a:lvl1pPr>
            <a:lvl2pPr marL="797950" indent="-293988">
              <a:defRPr sz="3500"/>
            </a:lvl2pPr>
            <a:lvl3pPr marL="1347160" indent="-339217">
              <a:defRPr sz="3500"/>
            </a:lvl3pPr>
            <a:lvl4pPr marL="1912798" indent="-400893">
              <a:defRPr sz="3500"/>
            </a:lvl4pPr>
            <a:lvl5pPr marL="2416770" indent="-400893">
              <a:defRPr sz="35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txBox="1"/>
          <p:nvPr>
            <p:ph type="body" sz="quarter" idx="21"/>
          </p:nvPr>
        </p:nvSpPr>
        <p:spPr>
          <a:xfrm>
            <a:off x="925737" y="2267904"/>
            <a:ext cx="4334677" cy="4201568"/>
          </a:xfrm>
          <a:prstGeom prst="rect">
            <a:avLst/>
          </a:prstGeom>
        </p:spPr>
        <p:txBody>
          <a:bodyPr/>
          <a:lstStyle/>
          <a:p>
            <a:pPr marL="0" indent="0">
              <a:buSzTx/>
              <a:buFontTx/>
              <a:buNone/>
              <a:defRPr sz="17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ép képaláírással">
    <p:spTree>
      <p:nvGrpSpPr>
        <p:cNvPr id="1" name=""/>
        <p:cNvGrpSpPr/>
        <p:nvPr/>
      </p:nvGrpSpPr>
      <p:grpSpPr>
        <a:xfrm>
          <a:off x="0" y="0"/>
          <a:ext cx="0" cy="0"/>
          <a:chOff x="0" y="0"/>
          <a:chExt cx="0" cy="0"/>
        </a:xfrm>
      </p:grpSpPr>
      <p:sp>
        <p:nvSpPr>
          <p:cNvPr id="82" name="Title Text"/>
          <p:cNvSpPr txBox="1"/>
          <p:nvPr>
            <p:ph type="title"/>
          </p:nvPr>
        </p:nvSpPr>
        <p:spPr>
          <a:xfrm>
            <a:off x="925737" y="503979"/>
            <a:ext cx="4334678" cy="1763924"/>
          </a:xfrm>
          <a:prstGeom prst="rect">
            <a:avLst/>
          </a:prstGeom>
        </p:spPr>
        <p:txBody>
          <a:bodyPr anchor="b"/>
          <a:lstStyle>
            <a:lvl1pPr>
              <a:defRPr sz="3500"/>
            </a:lvl1pPr>
          </a:lstStyle>
          <a:p>
            <a:pPr/>
            <a:r>
              <a:t>Title Text</a:t>
            </a:r>
          </a:p>
        </p:txBody>
      </p:sp>
      <p:sp>
        <p:nvSpPr>
          <p:cNvPr id="83" name="Picture Placeholder 2"/>
          <p:cNvSpPr/>
          <p:nvPr>
            <p:ph type="pic" sz="half" idx="21"/>
          </p:nvPr>
        </p:nvSpPr>
        <p:spPr>
          <a:xfrm>
            <a:off x="5713655" y="1088456"/>
            <a:ext cx="6803885" cy="5372264"/>
          </a:xfrm>
          <a:prstGeom prst="rect">
            <a:avLst/>
          </a:prstGeom>
        </p:spPr>
        <p:txBody>
          <a:bodyPr lIns="91439" rIns="91439">
            <a:noAutofit/>
          </a:bodyPr>
          <a:lstStyle/>
          <a:p>
            <a:pPr/>
          </a:p>
        </p:txBody>
      </p:sp>
      <p:sp>
        <p:nvSpPr>
          <p:cNvPr id="84" name="Body Level One…"/>
          <p:cNvSpPr txBox="1"/>
          <p:nvPr>
            <p:ph type="body" sz="quarter" idx="1"/>
          </p:nvPr>
        </p:nvSpPr>
        <p:spPr>
          <a:xfrm>
            <a:off x="925737" y="2267904"/>
            <a:ext cx="4334678" cy="4201568"/>
          </a:xfrm>
          <a:prstGeom prst="rect">
            <a:avLst/>
          </a:prstGeom>
        </p:spPr>
        <p:txBody>
          <a:bodyPr/>
          <a:lstStyle>
            <a:lvl1pPr marL="0" indent="0">
              <a:buSzTx/>
              <a:buFontTx/>
              <a:buNone/>
              <a:defRPr sz="1700"/>
            </a:lvl1pPr>
            <a:lvl2pPr marL="668724" indent="-164762">
              <a:buFontTx/>
              <a:defRPr sz="1700"/>
            </a:lvl2pPr>
            <a:lvl3pPr marL="1202662" indent="-194719">
              <a:buFontTx/>
              <a:defRPr sz="1700"/>
            </a:lvl3pPr>
            <a:lvl4pPr marL="1737369" indent="-225464">
              <a:buFontTx/>
              <a:defRPr sz="1700"/>
            </a:lvl4pPr>
            <a:lvl5pPr marL="2241341" indent="-225464">
              <a:buFontTx/>
              <a:defRPr sz="17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23981" y="402481"/>
            <a:ext cx="11591805" cy="146118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923981" y="2012411"/>
            <a:ext cx="11591805" cy="479654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244287" y="7078838"/>
            <a:ext cx="271498" cy="258203"/>
          </a:xfrm>
          <a:prstGeom prst="rect">
            <a:avLst/>
          </a:prstGeom>
          <a:ln w="12700">
            <a:miter lim="400000"/>
          </a:ln>
        </p:spPr>
        <p:txBody>
          <a:bodyPr wrap="none" lIns="45719" rIns="45719" anchor="ctr">
            <a:spAutoFit/>
          </a:bodyPr>
          <a:lstStyle>
            <a:lvl1pPr algn="r" defTabSz="457200">
              <a:defRPr sz="13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1pPr>
      <a:lvl2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2pPr>
      <a:lvl3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3pPr>
      <a:lvl4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4pPr>
      <a:lvl5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5pPr>
      <a:lvl6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6pPr>
      <a:lvl7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7pPr>
      <a:lvl8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8pPr>
      <a:lvl9pPr marL="0" marR="0" indent="0" algn="l" defTabSz="1007943" rtl="0" latinLnBrk="0">
        <a:lnSpc>
          <a:spcPct val="90000"/>
        </a:lnSpc>
        <a:spcBef>
          <a:spcPts val="0"/>
        </a:spcBef>
        <a:spcAft>
          <a:spcPts val="0"/>
        </a:spcAft>
        <a:buClrTx/>
        <a:buSzTx/>
        <a:buFontTx/>
        <a:buNone/>
        <a:tabLst/>
        <a:defRPr b="0" baseline="0" cap="none" i="0" spc="0" strike="noStrike" sz="4800" u="none">
          <a:solidFill>
            <a:srgbClr val="000000"/>
          </a:solidFill>
          <a:uFillTx/>
          <a:latin typeface="Calibri Light"/>
          <a:ea typeface="Calibri Light"/>
          <a:cs typeface="Calibri Light"/>
          <a:sym typeface="Calibri Light"/>
        </a:defRPr>
      </a:lvl9pPr>
    </p:titleStyle>
    <p:bodyStyle>
      <a:lvl1pPr marL="251989" marR="0" indent="-251989"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1pPr>
      <a:lvl2pPr marL="794719" marR="0" indent="-290757"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2pPr>
      <a:lvl3pPr marL="1351565" marR="0" indent="-343622"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3pPr>
      <a:lvl4pPr marL="1909784" marR="0" indent="-397879"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4pPr>
      <a:lvl5pPr marL="2413755" marR="0" indent="-397879"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5pPr>
      <a:lvl6pPr marL="26670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6pPr>
      <a:lvl7pPr marL="31242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7pPr>
      <a:lvl8pPr marL="35814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8pPr>
      <a:lvl9pPr marL="4038600" marR="0" indent="-381000" algn="l" defTabSz="1007943" rtl="0" latinLnBrk="0">
        <a:lnSpc>
          <a:spcPct val="90000"/>
        </a:lnSpc>
        <a:spcBef>
          <a:spcPts val="1100"/>
        </a:spcBef>
        <a:spcAft>
          <a:spcPts val="0"/>
        </a:spcAft>
        <a:buClrTx/>
        <a:buSzPct val="100000"/>
        <a:buFont typeface="Arial"/>
        <a:buChar char="•"/>
        <a:tabLst/>
        <a:defRPr b="0" baseline="0" cap="none" i="0" spc="0" strike="noStrike" sz="3000" u="none">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3" name="Titolo 1"/>
          <p:cNvSpPr txBox="1"/>
          <p:nvPr>
            <p:ph type="title"/>
          </p:nvPr>
        </p:nvSpPr>
        <p:spPr>
          <a:xfrm>
            <a:off x="625710" y="1746282"/>
            <a:ext cx="10031001" cy="2238695"/>
          </a:xfrm>
          <a:prstGeom prst="rect">
            <a:avLst/>
          </a:prstGeom>
        </p:spPr>
        <p:txBody>
          <a:bodyPr/>
          <a:lstStyle>
            <a:lvl1pPr>
              <a:defRPr b="1" sz="6600">
                <a:ln w="10160" cap="flat">
                  <a:solidFill>
                    <a:srgbClr val="BFBFBF"/>
                  </a:solidFill>
                  <a:prstDash val="solid"/>
                  <a:round/>
                </a:ln>
                <a:solidFill>
                  <a:srgbClr val="FFFFFF"/>
                </a:solidFill>
                <a:effectLst>
                  <a:outerShdw sx="100000" sy="100000" kx="0" ky="0" algn="b" rotWithShape="0" blurRad="50800" dist="38100" dir="2700000">
                    <a:srgbClr val="000000">
                      <a:alpha val="40000"/>
                    </a:srgbClr>
                  </a:outerShdw>
                </a:effectLst>
                <a:latin typeface="Calibri"/>
                <a:ea typeface="Calibri"/>
                <a:cs typeface="Calibri"/>
                <a:sym typeface="Calibri"/>
              </a:defRPr>
            </a:lvl1pPr>
          </a:lstStyle>
          <a:p>
            <a:pPr/>
            <a:r>
              <a:t>Vyšetřovací úkony a opatření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7" name="Segnaposto testo 2"/>
          <p:cNvSpPr txBox="1"/>
          <p:nvPr>
            <p:ph type="body" idx="1"/>
          </p:nvPr>
        </p:nvSpPr>
        <p:spPr>
          <a:xfrm>
            <a:off x="671946" y="1768678"/>
            <a:ext cx="11237829" cy="4384081"/>
          </a:xfrm>
          <a:prstGeom prst="rect">
            <a:avLst/>
          </a:prstGeom>
        </p:spPr>
        <p:txBody>
          <a:bodyPr/>
          <a:lstStyle/>
          <a:p>
            <a:pPr algn="just"/>
            <a:r>
              <a:t>Výjimka: Článek 28 ods. 4</a:t>
            </a:r>
          </a:p>
          <a:p>
            <a:pPr algn="just"/>
            <a:r>
              <a:t>Kdy?</a:t>
            </a:r>
          </a:p>
          <a:p>
            <a:pPr algn="just"/>
            <a:r>
              <a:t>pokud se to jeví jako nezbytné v zájmu účinnosti vyšetřování či trestního stíhání z důvodu jednoho nebo více následujících kritérií:</a:t>
            </a:r>
          </a:p>
        </p:txBody>
      </p:sp>
      <p:sp>
        <p:nvSpPr>
          <p:cNvPr id="138" name="Titolo 1"/>
          <p:cNvSpPr txBox="1"/>
          <p:nvPr>
            <p:ph type="title"/>
          </p:nvPr>
        </p:nvSpPr>
        <p:spPr>
          <a:xfrm>
            <a:off x="671945" y="301321"/>
            <a:ext cx="12095054" cy="1261799"/>
          </a:xfrm>
          <a:prstGeom prst="rect">
            <a:avLst/>
          </a:prstGeom>
        </p:spPr>
        <p:txBody>
          <a:bodyPr/>
          <a:lstStyle/>
          <a:p>
            <a:pPr/>
            <a:r>
              <a:t>Pozadí </a:t>
            </a:r>
          </a:p>
        </p:txBody>
      </p:sp>
      <p:sp>
        <p:nvSpPr>
          <p:cNvPr id="139" name="Dia számának helye 5"/>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1" name="Segnaposto testo 2"/>
          <p:cNvSpPr txBox="1"/>
          <p:nvPr>
            <p:ph type="body" idx="1"/>
          </p:nvPr>
        </p:nvSpPr>
        <p:spPr>
          <a:xfrm>
            <a:off x="671945" y="1768678"/>
            <a:ext cx="11170102" cy="4384081"/>
          </a:xfrm>
          <a:prstGeom prst="rect">
            <a:avLst/>
          </a:prstGeom>
        </p:spPr>
        <p:txBody>
          <a:bodyPr/>
          <a:lstStyle/>
          <a:p>
            <a:pPr algn="just"/>
            <a:r>
              <a:t>Výjimka: článek 28 odst. 4</a:t>
            </a:r>
          </a:p>
          <a:p>
            <a:pPr algn="just"/>
            <a:r>
              <a:t>Za jakých kritérií?</a:t>
            </a:r>
          </a:p>
          <a:p>
            <a:pPr algn="just"/>
            <a:r>
              <a:t>a) závažnost trestného činu, zejména s ohledem na jeho možný dopad na úrovni Unie;</a:t>
            </a:r>
          </a:p>
          <a:p>
            <a:pPr algn="just"/>
            <a:r>
              <a:t>b) skutečnost, že se vyšetřování týká úředníků nebo ostatních zaměstnanců Evropské unie nebo členů orgánů Unie;</a:t>
            </a:r>
          </a:p>
          <a:p>
            <a:pPr algn="just"/>
            <a:r>
              <a:t>c) selhání mechanismu předání stanoveného v odstavci 3.</a:t>
            </a:r>
          </a:p>
        </p:txBody>
      </p:sp>
      <p:sp>
        <p:nvSpPr>
          <p:cNvPr id="142" name="Titolo 1"/>
          <p:cNvSpPr txBox="1"/>
          <p:nvPr>
            <p:ph type="title"/>
          </p:nvPr>
        </p:nvSpPr>
        <p:spPr>
          <a:xfrm>
            <a:off x="671945" y="301321"/>
            <a:ext cx="12095054" cy="1261799"/>
          </a:xfrm>
          <a:prstGeom prst="rect">
            <a:avLst/>
          </a:prstGeom>
        </p:spPr>
        <p:txBody>
          <a:bodyPr/>
          <a:lstStyle/>
          <a:p>
            <a:pPr/>
            <a:r>
              <a:t>Pozadí </a:t>
            </a:r>
          </a:p>
        </p:txBody>
      </p:sp>
      <p:sp>
        <p:nvSpPr>
          <p:cNvPr id="143" name="Dia számának helye 5"/>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5" name="Segnaposto testo 2"/>
          <p:cNvSpPr txBox="1"/>
          <p:nvPr>
            <p:ph type="body" idx="1"/>
          </p:nvPr>
        </p:nvSpPr>
        <p:spPr>
          <a:xfrm>
            <a:off x="671945" y="1768678"/>
            <a:ext cx="11068503" cy="4384081"/>
          </a:xfrm>
          <a:prstGeom prst="rect">
            <a:avLst/>
          </a:prstGeom>
        </p:spPr>
        <p:txBody>
          <a:bodyPr/>
          <a:lstStyle/>
          <a:p>
            <a:pPr algn="just"/>
            <a:r>
              <a:t>Výjimka: článek 28 odst. 4</a:t>
            </a:r>
          </a:p>
          <a:p>
            <a:pPr algn="just"/>
            <a:r>
              <a:t>Za těchto výjimečných okolností členské státy zajistí, aby byl evropský žalobce oprávněn nařizovat nebo požadovat vyšetřovací úkony a jiná opatření a aby měl veškeré pravomoci, odpovědnosti a povinnosti, jako by měl evropský pověřený žalobce v souladu s tímto nařízením a vnitrostátním právem.</a:t>
            </a:r>
          </a:p>
        </p:txBody>
      </p:sp>
      <p:sp>
        <p:nvSpPr>
          <p:cNvPr id="146" name="Titolo 1"/>
          <p:cNvSpPr txBox="1"/>
          <p:nvPr>
            <p:ph type="title"/>
          </p:nvPr>
        </p:nvSpPr>
        <p:spPr>
          <a:xfrm>
            <a:off x="671945" y="301321"/>
            <a:ext cx="12095054" cy="1261799"/>
          </a:xfrm>
          <a:prstGeom prst="rect">
            <a:avLst/>
          </a:prstGeom>
        </p:spPr>
        <p:txBody>
          <a:bodyPr/>
          <a:lstStyle/>
          <a:p>
            <a:pPr/>
            <a:r>
              <a:t>Pozadí </a:t>
            </a:r>
          </a:p>
        </p:txBody>
      </p:sp>
      <p:sp>
        <p:nvSpPr>
          <p:cNvPr id="147" name="Dia számának helye 5"/>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9" name="Titolo 1"/>
          <p:cNvSpPr txBox="1"/>
          <p:nvPr>
            <p:ph type="title"/>
          </p:nvPr>
        </p:nvSpPr>
        <p:spPr>
          <a:xfrm>
            <a:off x="671945" y="301321"/>
            <a:ext cx="12095054" cy="1261799"/>
          </a:xfrm>
          <a:prstGeom prst="rect">
            <a:avLst/>
          </a:prstGeom>
        </p:spPr>
        <p:txBody>
          <a:bodyPr/>
          <a:lstStyle/>
          <a:p>
            <a:pPr/>
            <a:r>
              <a:t>Opatření </a:t>
            </a:r>
          </a:p>
        </p:txBody>
      </p:sp>
      <p:sp>
        <p:nvSpPr>
          <p:cNvPr id="150" name="CasellaDiTesto 3"/>
          <p:cNvSpPr txBox="1"/>
          <p:nvPr/>
        </p:nvSpPr>
        <p:spPr>
          <a:xfrm>
            <a:off x="650707" y="2604743"/>
            <a:ext cx="10118505" cy="2985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lvl1pPr algn="just" defTabSz="457200">
              <a:defRPr sz="3200">
                <a:latin typeface="+mj-lt"/>
                <a:ea typeface="+mj-ea"/>
                <a:cs typeface="+mj-cs"/>
                <a:sym typeface="Liberation Sans"/>
              </a:defRPr>
            </a:lvl1pPr>
          </a:lstStyle>
          <a:p>
            <a:pPr/>
            <a:r>
              <a:t>Členské státy zajistí, aby alespoň v případech, kdy je pro trestný čin, který je předmětem vyšetřování, stanoven trest odnětí svobody s horní hranicí trestní sazby ve výši nejméně čtyř let, měli evropští pověření žalobci pravomoc nařídit nebo vyžádat si následující vyšetřovací úkony:</a:t>
            </a:r>
          </a:p>
        </p:txBody>
      </p:sp>
      <p:sp>
        <p:nvSpPr>
          <p:cNvPr id="151" name="Dia számának helye 6"/>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3" name="Titolo 1"/>
          <p:cNvSpPr txBox="1"/>
          <p:nvPr>
            <p:ph type="title"/>
          </p:nvPr>
        </p:nvSpPr>
        <p:spPr>
          <a:xfrm>
            <a:off x="671945" y="301321"/>
            <a:ext cx="12095054" cy="1261799"/>
          </a:xfrm>
          <a:prstGeom prst="rect">
            <a:avLst/>
          </a:prstGeom>
        </p:spPr>
        <p:txBody>
          <a:bodyPr/>
          <a:lstStyle/>
          <a:p>
            <a:pPr/>
            <a:r>
              <a:t>Opatření </a:t>
            </a:r>
          </a:p>
        </p:txBody>
      </p:sp>
      <p:sp>
        <p:nvSpPr>
          <p:cNvPr id="154" name="CasellaDiTesto 3"/>
          <p:cNvSpPr txBox="1"/>
          <p:nvPr/>
        </p:nvSpPr>
        <p:spPr>
          <a:xfrm>
            <a:off x="663956" y="1551062"/>
            <a:ext cx="10515638" cy="3112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marL="467894" indent="-467894" defTabSz="457200">
              <a:buSzPct val="100000"/>
              <a:buAutoNum type="alphaLcParenR" startAt="1"/>
              <a:defRPr sz="2800">
                <a:latin typeface="+mj-lt"/>
                <a:ea typeface="+mj-ea"/>
                <a:cs typeface="+mj-cs"/>
                <a:sym typeface="Liberation Sans"/>
              </a:defRPr>
            </a:pPr>
            <a:r>
              <a:t>vykonat prohlídku </a:t>
            </a:r>
          </a:p>
          <a:p>
            <a:pPr marL="467894" indent="-467894" defTabSz="457200">
              <a:buSzPct val="100000"/>
              <a:buAutoNum type="alphaLcParenR" startAt="1"/>
              <a:defRPr sz="2800">
                <a:latin typeface="+mj-lt"/>
                <a:ea typeface="+mj-ea"/>
                <a:cs typeface="+mj-cs"/>
                <a:sym typeface="Liberation Sans"/>
              </a:defRPr>
            </a:pPr>
            <a:r>
              <a:t>zajistit předložení veškerých souvisejících předmětů či dokumentů;</a:t>
            </a:r>
          </a:p>
          <a:p>
            <a:pPr marL="467894" indent="-467894" defTabSz="457200">
              <a:buSzPct val="100000"/>
              <a:buAutoNum type="alphaLcParenR" startAt="1"/>
              <a:defRPr sz="2800">
                <a:latin typeface="+mj-lt"/>
                <a:ea typeface="+mj-ea"/>
                <a:cs typeface="+mj-cs"/>
                <a:sym typeface="Liberation Sans"/>
              </a:defRPr>
            </a:pPr>
            <a:r>
              <a:t>zajistit předložení uložených počítačových dat, </a:t>
            </a:r>
          </a:p>
          <a:p>
            <a:pPr marL="467894" indent="-467894" defTabSz="457200">
              <a:buSzPct val="100000"/>
              <a:buAutoNum type="alphaLcParenR" startAt="1"/>
              <a:defRPr sz="2800">
                <a:latin typeface="+mj-lt"/>
                <a:ea typeface="+mj-ea"/>
                <a:cs typeface="+mj-cs"/>
                <a:sym typeface="Liberation Sans"/>
              </a:defRPr>
            </a:pPr>
            <a:r>
              <a:t>zajistit nástroje trestné činnosti a výnosy z ní, </a:t>
            </a:r>
          </a:p>
          <a:p>
            <a:pPr marL="467894" indent="-467894" defTabSz="457200">
              <a:buSzPct val="100000"/>
              <a:buAutoNum type="alphaLcParenR" startAt="1"/>
              <a:defRPr sz="2800">
                <a:latin typeface="+mj-lt"/>
                <a:ea typeface="+mj-ea"/>
                <a:cs typeface="+mj-cs"/>
                <a:sym typeface="Liberation Sans"/>
              </a:defRPr>
            </a:pPr>
            <a:r>
              <a:t>zachycovat elektronickou komunikaci;</a:t>
            </a:r>
          </a:p>
          <a:p>
            <a:pPr marL="467894" indent="-467894" defTabSz="457200">
              <a:buSzPct val="100000"/>
              <a:buAutoNum type="alphaLcParenR" startAt="1"/>
              <a:defRPr sz="2800">
                <a:latin typeface="+mj-lt"/>
                <a:ea typeface="+mj-ea"/>
                <a:cs typeface="+mj-cs"/>
                <a:sym typeface="Liberation Sans"/>
              </a:defRPr>
            </a:pPr>
            <a:r>
              <a:t>sledovat a vyhledávat jakýkoli předmět technickými prostředky.</a:t>
            </a:r>
          </a:p>
        </p:txBody>
      </p:sp>
      <p:sp>
        <p:nvSpPr>
          <p:cNvPr id="155" name="Dia számának helye 6"/>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57" name="Titolo 1"/>
          <p:cNvSpPr txBox="1"/>
          <p:nvPr>
            <p:ph type="title"/>
          </p:nvPr>
        </p:nvSpPr>
        <p:spPr>
          <a:xfrm>
            <a:off x="671945" y="301321"/>
            <a:ext cx="12095054" cy="1261799"/>
          </a:xfrm>
          <a:prstGeom prst="rect">
            <a:avLst/>
          </a:prstGeom>
        </p:spPr>
        <p:txBody>
          <a:bodyPr/>
          <a:lstStyle/>
          <a:p>
            <a:pPr/>
            <a:r>
              <a:t>Prohlídka </a:t>
            </a:r>
          </a:p>
        </p:txBody>
      </p:sp>
      <p:sp>
        <p:nvSpPr>
          <p:cNvPr id="158" name="CasellaDiTesto 4"/>
          <p:cNvSpPr txBox="1"/>
          <p:nvPr/>
        </p:nvSpPr>
        <p:spPr>
          <a:xfrm>
            <a:off x="661643" y="1579009"/>
            <a:ext cx="9899268" cy="2985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lvl1pPr algn="just" defTabSz="457200">
              <a:defRPr sz="3200">
                <a:latin typeface="+mj-lt"/>
                <a:ea typeface="+mj-ea"/>
                <a:cs typeface="+mj-cs"/>
                <a:sym typeface="Liberation Sans"/>
              </a:defRPr>
            </a:lvl1pPr>
          </a:lstStyle>
          <a:p>
            <a:pPr/>
            <a:r>
              <a:t>všech prostor, pozemků, dopravních prostředků, soukromého obydlí, oděvů a jakéhokoli jiného osobního majetku nebo počítačového systému a přijmout veškerá zajišťovací opatření nezbytná k zachování jejich neporušenosti a k tomu, aby se předešlo ztrátě nebo znehodnocení důkazů.</a:t>
            </a:r>
          </a:p>
        </p:txBody>
      </p:sp>
      <p:sp>
        <p:nvSpPr>
          <p:cNvPr id="159"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1" name="Titolo 1"/>
          <p:cNvSpPr txBox="1"/>
          <p:nvPr>
            <p:ph type="title"/>
          </p:nvPr>
        </p:nvSpPr>
        <p:spPr>
          <a:xfrm>
            <a:off x="671945" y="301321"/>
            <a:ext cx="12095054" cy="1261799"/>
          </a:xfrm>
          <a:prstGeom prst="rect">
            <a:avLst/>
          </a:prstGeom>
        </p:spPr>
        <p:txBody>
          <a:bodyPr/>
          <a:lstStyle>
            <a:lvl1pPr defTabSz="907148">
              <a:defRPr sz="4319"/>
            </a:lvl1pPr>
          </a:lstStyle>
          <a:p>
            <a:pPr/>
            <a:r>
              <a:t>Zajištění  předložení veškerých souvisejících předmětů či dokumentů;</a:t>
            </a:r>
          </a:p>
        </p:txBody>
      </p:sp>
      <p:sp>
        <p:nvSpPr>
          <p:cNvPr id="162" name="CasellaDiTesto 4"/>
          <p:cNvSpPr txBox="1"/>
          <p:nvPr/>
        </p:nvSpPr>
        <p:spPr>
          <a:xfrm>
            <a:off x="886876" y="1915640"/>
            <a:ext cx="10244115" cy="2985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 </a:t>
            </a:r>
            <a:r>
              <a:t>zajistit předložení veškerých souvisejících předmětů či dokumentů v původní nebo jiné stanovené podobě;</a:t>
            </a:r>
          </a:p>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Je úkolem vnitrostátní právní úpravy takové zajištění dokončit.  </a:t>
            </a:r>
          </a:p>
        </p:txBody>
      </p:sp>
      <p:sp>
        <p:nvSpPr>
          <p:cNvPr id="163"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5" name="Titolo 1"/>
          <p:cNvSpPr txBox="1"/>
          <p:nvPr>
            <p:ph type="title"/>
          </p:nvPr>
        </p:nvSpPr>
        <p:spPr>
          <a:xfrm>
            <a:off x="671945" y="301321"/>
            <a:ext cx="12095054" cy="1261799"/>
          </a:xfrm>
          <a:prstGeom prst="rect">
            <a:avLst/>
          </a:prstGeom>
        </p:spPr>
        <p:txBody>
          <a:bodyPr/>
          <a:lstStyle/>
          <a:p>
            <a:pPr/>
            <a:r>
              <a:t>Zajištění předložení uložených počítačových dat,</a:t>
            </a:r>
          </a:p>
        </p:txBody>
      </p:sp>
      <p:sp>
        <p:nvSpPr>
          <p:cNvPr id="166" name="CasellaDiTesto 4"/>
          <p:cNvSpPr txBox="1"/>
          <p:nvPr/>
        </p:nvSpPr>
        <p:spPr>
          <a:xfrm>
            <a:off x="741138" y="2134425"/>
            <a:ext cx="10675995" cy="39507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defTabSz="457200">
              <a:defRPr sz="3200">
                <a:latin typeface="+mj-lt"/>
                <a:ea typeface="+mj-ea"/>
                <a:cs typeface="+mj-cs"/>
                <a:sym typeface="Liberation Sans"/>
              </a:defRPr>
            </a:pPr>
          </a:p>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zajistit předložení uložených počítačových dat, šifrovaných či nešifrovaných, v původní nebo jiné stanovené podobě, včetně údajů o bankovních účtech a provozních údajů, s výjimkou údajů konkrétně zadržených v souladu s vnitrostátními právními předpisy podle čl. 15 odst. 1 druhé věty směrnice Evropského parlamentu a Rady 2002/58/ES</a:t>
            </a:r>
          </a:p>
        </p:txBody>
      </p:sp>
      <p:sp>
        <p:nvSpPr>
          <p:cNvPr id="167"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69" name="Titolo 1"/>
          <p:cNvSpPr txBox="1"/>
          <p:nvPr>
            <p:ph type="title"/>
          </p:nvPr>
        </p:nvSpPr>
        <p:spPr>
          <a:xfrm>
            <a:off x="671945" y="301321"/>
            <a:ext cx="11305570" cy="1261799"/>
          </a:xfrm>
          <a:prstGeom prst="rect">
            <a:avLst/>
          </a:prstGeom>
        </p:spPr>
        <p:txBody>
          <a:bodyPr/>
          <a:lstStyle>
            <a:lvl1pPr defTabSz="977704">
              <a:defRPr sz="4656"/>
            </a:lvl1pPr>
          </a:lstStyle>
          <a:p>
            <a:pPr/>
            <a:r>
              <a:t>Zajištění nástrojů trestné činnosti a výnosů z ní</a:t>
            </a:r>
          </a:p>
        </p:txBody>
      </p:sp>
      <p:sp>
        <p:nvSpPr>
          <p:cNvPr id="170" name="CasellaDiTesto 4"/>
          <p:cNvSpPr txBox="1"/>
          <p:nvPr/>
        </p:nvSpPr>
        <p:spPr>
          <a:xfrm>
            <a:off x="577975" y="1299361"/>
            <a:ext cx="10698571" cy="44333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zajistit nástroje trestné činnosti a výnosy z ní, včetně majetku, u něhož se očekává, že bude předmětem propadnutí na základě rozhodnutí soudu, u něhož probíhá soudní řízení, pokud existuje důvod se domnívat, že majitel či držitel nástrojů trestné činnosti nebo výnosů nebo osoba je kontrolující se bude snažit zmařit výkon rozhodnutí nařizujícího propadnutí;</a:t>
            </a:r>
          </a:p>
        </p:txBody>
      </p:sp>
      <p:sp>
        <p:nvSpPr>
          <p:cNvPr id="171"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3" name="Titolo 1"/>
          <p:cNvSpPr txBox="1"/>
          <p:nvPr>
            <p:ph type="title"/>
          </p:nvPr>
        </p:nvSpPr>
        <p:spPr>
          <a:xfrm>
            <a:off x="671945" y="301321"/>
            <a:ext cx="12095054" cy="1261799"/>
          </a:xfrm>
          <a:prstGeom prst="rect">
            <a:avLst/>
          </a:prstGeom>
        </p:spPr>
        <p:txBody>
          <a:bodyPr/>
          <a:lstStyle/>
          <a:p>
            <a:pPr/>
            <a:r>
              <a:t>Zachycování  elektronické  komunikace </a:t>
            </a:r>
          </a:p>
        </p:txBody>
      </p:sp>
      <p:sp>
        <p:nvSpPr>
          <p:cNvPr id="174" name="CasellaDiTesto 4"/>
          <p:cNvSpPr txBox="1"/>
          <p:nvPr/>
        </p:nvSpPr>
        <p:spPr>
          <a:xfrm>
            <a:off x="515905" y="1802853"/>
            <a:ext cx="10913062" cy="44333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Zachycovat elektronickou komunikaci podezřelé nebo obviněné osoby, která probíhá prostřednictvím libovolných prostředků používaných touto osobou pro elektronickou komunikaci;</a:t>
            </a:r>
          </a:p>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Role vnitrostátní právní úpravy</a:t>
            </a:r>
          </a:p>
          <a:p>
            <a:pPr algn="just" defTabSz="457200">
              <a:defRPr sz="3200">
                <a:latin typeface="+mj-lt"/>
                <a:ea typeface="+mj-ea"/>
                <a:cs typeface="+mj-cs"/>
                <a:sym typeface="Liberation Sans"/>
              </a:defRPr>
            </a:pPr>
            <a:r>
              <a:t>Použití takzvaného trojského koně</a:t>
            </a:r>
          </a:p>
        </p:txBody>
      </p:sp>
      <p:sp>
        <p:nvSpPr>
          <p:cNvPr id="175"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5" name="Segnaposto testo 2"/>
          <p:cNvSpPr txBox="1"/>
          <p:nvPr>
            <p:ph type="body" idx="1"/>
          </p:nvPr>
        </p:nvSpPr>
        <p:spPr>
          <a:xfrm>
            <a:off x="671945" y="1926723"/>
            <a:ext cx="12095054" cy="4384081"/>
          </a:xfrm>
          <a:prstGeom prst="rect">
            <a:avLst/>
          </a:prstGeom>
        </p:spPr>
        <p:txBody>
          <a:bodyPr/>
          <a:lstStyle/>
          <a:p>
            <a:pPr/>
            <a:r>
              <a:t>Ustanovení /principy </a:t>
            </a:r>
          </a:p>
          <a:p>
            <a:pPr/>
            <a:r>
              <a:t> Body 70, 71</a:t>
            </a:r>
          </a:p>
          <a:p>
            <a:pPr/>
            <a:r>
              <a:t> Čl. 28</a:t>
            </a:r>
          </a:p>
          <a:p>
            <a:pPr/>
            <a:r>
              <a:t> Čl. 30</a:t>
            </a:r>
          </a:p>
        </p:txBody>
      </p:sp>
      <p:sp>
        <p:nvSpPr>
          <p:cNvPr id="106" name="Titolo 1"/>
          <p:cNvSpPr txBox="1"/>
          <p:nvPr>
            <p:ph type="title"/>
          </p:nvPr>
        </p:nvSpPr>
        <p:spPr>
          <a:xfrm>
            <a:off x="671945" y="301321"/>
            <a:ext cx="12095054" cy="1261799"/>
          </a:xfrm>
          <a:prstGeom prst="rect">
            <a:avLst/>
          </a:prstGeom>
        </p:spPr>
        <p:txBody>
          <a:bodyPr/>
          <a:lstStyle/>
          <a:p>
            <a:pPr/>
            <a:r>
              <a:t>Úvod </a:t>
            </a:r>
          </a:p>
        </p:txBody>
      </p:sp>
      <p:sp>
        <p:nvSpPr>
          <p:cNvPr id="107"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7" name="Titolo 1"/>
          <p:cNvSpPr txBox="1"/>
          <p:nvPr>
            <p:ph type="title"/>
          </p:nvPr>
        </p:nvSpPr>
        <p:spPr>
          <a:xfrm>
            <a:off x="671945" y="301321"/>
            <a:ext cx="12095054" cy="1261799"/>
          </a:xfrm>
          <a:prstGeom prst="rect">
            <a:avLst/>
          </a:prstGeom>
        </p:spPr>
        <p:txBody>
          <a:bodyPr/>
          <a:lstStyle>
            <a:lvl1pPr defTabSz="907148">
              <a:defRPr sz="4319"/>
            </a:lvl1pPr>
          </a:lstStyle>
          <a:p>
            <a:pPr/>
            <a:r>
              <a:t>Sledování  a vyhledávání  jakýkoliv předmětů technickými prostředky.</a:t>
            </a:r>
          </a:p>
        </p:txBody>
      </p:sp>
      <p:sp>
        <p:nvSpPr>
          <p:cNvPr id="178" name="CasellaDiTesto 4"/>
          <p:cNvSpPr txBox="1"/>
          <p:nvPr/>
        </p:nvSpPr>
        <p:spPr>
          <a:xfrm>
            <a:off x="953121" y="2596753"/>
            <a:ext cx="10709865" cy="27569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3200">
                <a:latin typeface="+mj-lt"/>
                <a:ea typeface="+mj-ea"/>
                <a:cs typeface="+mj-cs"/>
                <a:sym typeface="Liberation Sans"/>
              </a:defRPr>
            </a:pPr>
          </a:p>
          <a:p>
            <a:pPr algn="just" defTabSz="457200">
              <a:defRPr sz="3600">
                <a:latin typeface="+mj-lt"/>
                <a:ea typeface="+mj-ea"/>
                <a:cs typeface="+mj-cs"/>
                <a:sym typeface="Liberation Sans"/>
              </a:defRPr>
            </a:pPr>
            <a:r>
              <a:t>sledovat a vyhledávat jakýkoli předmět technickými prostředky, včetně sledovaných zásilek s věcmi.</a:t>
            </a:r>
          </a:p>
          <a:p>
            <a:pPr algn="just" defTabSz="457200">
              <a:defRPr sz="3600">
                <a:latin typeface="+mj-lt"/>
                <a:ea typeface="+mj-ea"/>
                <a:cs typeface="+mj-cs"/>
                <a:sym typeface="Liberation Sans"/>
              </a:defRPr>
            </a:pPr>
          </a:p>
          <a:p>
            <a:pPr algn="just" defTabSz="457200">
              <a:defRPr sz="3600">
                <a:latin typeface="+mj-lt"/>
                <a:ea typeface="+mj-ea"/>
                <a:cs typeface="+mj-cs"/>
                <a:sym typeface="Liberation Sans"/>
              </a:defRPr>
            </a:pPr>
            <a:r>
              <a:t>Role vnitrostátní právní úpravy.</a:t>
            </a:r>
          </a:p>
        </p:txBody>
      </p:sp>
      <p:sp>
        <p:nvSpPr>
          <p:cNvPr id="179"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1" name="Titolo 1"/>
          <p:cNvSpPr txBox="1"/>
          <p:nvPr>
            <p:ph type="title"/>
          </p:nvPr>
        </p:nvSpPr>
        <p:spPr>
          <a:xfrm>
            <a:off x="671945" y="301321"/>
            <a:ext cx="12095054" cy="1261799"/>
          </a:xfrm>
          <a:prstGeom prst="rect">
            <a:avLst/>
          </a:prstGeom>
        </p:spPr>
        <p:txBody>
          <a:bodyPr/>
          <a:lstStyle/>
          <a:p>
            <a:pPr/>
            <a:r>
              <a:t>Specifické  požadavky</a:t>
            </a:r>
          </a:p>
        </p:txBody>
      </p:sp>
      <p:sp>
        <p:nvSpPr>
          <p:cNvPr id="182" name="CasellaDiTesto 4"/>
          <p:cNvSpPr txBox="1"/>
          <p:nvPr/>
        </p:nvSpPr>
        <p:spPr>
          <a:xfrm>
            <a:off x="608648" y="2044152"/>
            <a:ext cx="10743725" cy="2985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Vyšetřovací úkony uvedené mohou podléhat podmínkám podle příslušného vnitrostátního práva, pokud toto právo výslovně stanoví zvláštní omezení pro určité kategorie osob nebo osoby určitého povolání, jež jsou právně vázány povinností zachování důvěrnosti.</a:t>
            </a:r>
          </a:p>
        </p:txBody>
      </p:sp>
      <p:sp>
        <p:nvSpPr>
          <p:cNvPr id="183"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5" name="Titolo 1"/>
          <p:cNvSpPr txBox="1"/>
          <p:nvPr>
            <p:ph type="title"/>
          </p:nvPr>
        </p:nvSpPr>
        <p:spPr>
          <a:xfrm>
            <a:off x="670773" y="301321"/>
            <a:ext cx="12095054" cy="1261799"/>
          </a:xfrm>
          <a:prstGeom prst="rect">
            <a:avLst/>
          </a:prstGeom>
        </p:spPr>
        <p:txBody>
          <a:bodyPr/>
          <a:lstStyle/>
          <a:p>
            <a:pPr/>
            <a:r>
              <a:t>Specifické  požadavky</a:t>
            </a:r>
          </a:p>
        </p:txBody>
      </p:sp>
      <p:sp>
        <p:nvSpPr>
          <p:cNvPr id="186" name="CasellaDiTesto 4"/>
          <p:cNvSpPr txBox="1"/>
          <p:nvPr/>
        </p:nvSpPr>
        <p:spPr>
          <a:xfrm>
            <a:off x="635146" y="2078408"/>
            <a:ext cx="10664702" cy="3747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marL="534736" indent="-534736" defTabSz="457200">
              <a:buSzPct val="100000"/>
              <a:buAutoNum type="alphaLcParenR" startAt="1"/>
              <a:defRPr sz="2800">
                <a:latin typeface="+mj-lt"/>
                <a:ea typeface="+mj-ea"/>
                <a:cs typeface="+mj-cs"/>
                <a:sym typeface="Liberation Sans"/>
              </a:defRPr>
            </a:pPr>
            <a:r>
              <a:rPr sz="3200"/>
              <a:t>Zajištění a </a:t>
            </a:r>
            <a:r>
              <a:t>předložení veškerých souvisejících předmětů či dokumentů;</a:t>
            </a:r>
          </a:p>
          <a:p>
            <a:pPr marL="467894" indent="-467894" defTabSz="457200">
              <a:buSzPct val="100000"/>
              <a:buAutoNum type="alphaLcParenR" startAt="1"/>
              <a:defRPr sz="2800">
                <a:latin typeface="+mj-lt"/>
                <a:ea typeface="+mj-ea"/>
                <a:cs typeface="+mj-cs"/>
                <a:sym typeface="Liberation Sans"/>
              </a:defRPr>
            </a:pPr>
            <a:r>
              <a:t>zachycovat elektronickou komunikaci;</a:t>
            </a:r>
          </a:p>
          <a:p>
            <a:pPr marL="467894" indent="-467894" defTabSz="457200">
              <a:buSzPct val="100000"/>
              <a:buAutoNum type="alphaLcParenR" startAt="1"/>
              <a:defRPr sz="2800">
                <a:latin typeface="+mj-lt"/>
                <a:ea typeface="+mj-ea"/>
                <a:cs typeface="+mj-cs"/>
                <a:sym typeface="Liberation Sans"/>
              </a:defRPr>
            </a:pPr>
            <a:r>
              <a:t>sledovat a vyhledávat jakýkoli předmět technickými prostředky. of stored computer data</a:t>
            </a:r>
          </a:p>
          <a:p>
            <a:pPr algn="just" defTabSz="457200">
              <a:defRPr sz="3200">
                <a:latin typeface="+mj-lt"/>
                <a:ea typeface="+mj-ea"/>
                <a:cs typeface="+mj-cs"/>
                <a:sym typeface="Liberation Sans"/>
              </a:defRPr>
            </a:pPr>
          </a:p>
          <a:p>
            <a:pPr algn="just" defTabSz="457200">
              <a:defRPr sz="3200">
                <a:latin typeface="+mj-lt"/>
                <a:ea typeface="+mj-ea"/>
                <a:cs typeface="+mj-cs"/>
                <a:sym typeface="Liberation Sans"/>
              </a:defRPr>
            </a:pPr>
            <a:r>
              <a:t>- mohou podléhat dalším podmínkám, včetně omezení, stanovených  v příslušném vnitrostátním právu.</a:t>
            </a:r>
          </a:p>
        </p:txBody>
      </p:sp>
      <p:sp>
        <p:nvSpPr>
          <p:cNvPr id="187"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9" name="Titolo 1"/>
          <p:cNvSpPr txBox="1"/>
          <p:nvPr>
            <p:ph type="title"/>
          </p:nvPr>
        </p:nvSpPr>
        <p:spPr>
          <a:xfrm>
            <a:off x="671945" y="301321"/>
            <a:ext cx="12095054" cy="1261799"/>
          </a:xfrm>
          <a:prstGeom prst="rect">
            <a:avLst/>
          </a:prstGeom>
        </p:spPr>
        <p:txBody>
          <a:bodyPr/>
          <a:lstStyle/>
          <a:p>
            <a:pPr/>
            <a:r>
              <a:t>Specifické  požadavky</a:t>
            </a:r>
          </a:p>
        </p:txBody>
      </p:sp>
      <p:sp>
        <p:nvSpPr>
          <p:cNvPr id="190" name="CasellaDiTesto 4"/>
          <p:cNvSpPr txBox="1"/>
          <p:nvPr/>
        </p:nvSpPr>
        <p:spPr>
          <a:xfrm>
            <a:off x="661644" y="1559882"/>
            <a:ext cx="10619549" cy="31125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2800">
                <a:latin typeface="+mj-lt"/>
                <a:ea typeface="+mj-ea"/>
                <a:cs typeface="+mj-cs"/>
                <a:sym typeface="Liberation Sans"/>
              </a:defRPr>
            </a:pPr>
            <a:r>
              <a:t>Členské státy mohou zejména zajišťování předložení souvisejících předmětů či dokumentů; a  zachycování  elektronické komunikaci;</a:t>
            </a:r>
          </a:p>
          <a:p>
            <a:pPr algn="just" defTabSz="457200">
              <a:defRPr sz="2800">
                <a:latin typeface="+mj-lt"/>
                <a:ea typeface="+mj-ea"/>
                <a:cs typeface="+mj-cs"/>
                <a:sym typeface="Liberation Sans"/>
              </a:defRPr>
            </a:pPr>
            <a:r>
              <a:t> </a:t>
            </a:r>
          </a:p>
          <a:p>
            <a:pPr algn="just" defTabSz="457200">
              <a:defRPr sz="2800">
                <a:latin typeface="+mj-lt"/>
                <a:ea typeface="+mj-ea"/>
                <a:cs typeface="+mj-cs"/>
                <a:sym typeface="Liberation Sans"/>
              </a:defRPr>
            </a:pPr>
            <a:r>
              <a:t>omezit uplatňování na určité závažné trestné činy. Členský stát, který má v úmyslu takové omezení uplatnit, oznámí Úřadu příslušný seznam určitých závažných trestných činů v souladu s článkem 117.</a:t>
            </a:r>
          </a:p>
        </p:txBody>
      </p:sp>
      <p:sp>
        <p:nvSpPr>
          <p:cNvPr id="191"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3" name="Titolo 1"/>
          <p:cNvSpPr txBox="1"/>
          <p:nvPr>
            <p:ph type="title"/>
          </p:nvPr>
        </p:nvSpPr>
        <p:spPr>
          <a:xfrm>
            <a:off x="671945" y="301321"/>
            <a:ext cx="12095054" cy="1261799"/>
          </a:xfrm>
          <a:prstGeom prst="rect">
            <a:avLst/>
          </a:prstGeom>
        </p:spPr>
        <p:txBody>
          <a:bodyPr/>
          <a:lstStyle/>
          <a:p>
            <a:pPr/>
            <a:r>
              <a:t>Další  opatření </a:t>
            </a:r>
          </a:p>
        </p:txBody>
      </p:sp>
      <p:sp>
        <p:nvSpPr>
          <p:cNvPr id="194" name="CasellaDiTesto 4"/>
          <p:cNvSpPr txBox="1"/>
          <p:nvPr/>
        </p:nvSpPr>
        <p:spPr>
          <a:xfrm>
            <a:off x="542403" y="2214837"/>
            <a:ext cx="10698571" cy="25029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lvl1pPr algn="just" defTabSz="457200">
              <a:defRPr sz="3200">
                <a:latin typeface="+mj-lt"/>
                <a:ea typeface="+mj-ea"/>
                <a:cs typeface="+mj-cs"/>
                <a:sym typeface="Liberation Sans"/>
              </a:defRPr>
            </a:lvl1pPr>
          </a:lstStyle>
          <a:p>
            <a:pPr/>
            <a:r>
              <a:t>Evropští pověření žalobci mají pravomoc vyžádat si nebo nařídit ve svých členských státech jakákoli další opatření, která jsou podle vnitrostátního práva v podobných případech státním zástupcům dostupná.</a:t>
            </a:r>
          </a:p>
        </p:txBody>
      </p:sp>
      <p:sp>
        <p:nvSpPr>
          <p:cNvPr id="195" name="Dia számának helye 7"/>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7" name="Titolo 1"/>
          <p:cNvSpPr txBox="1"/>
          <p:nvPr>
            <p:ph type="title"/>
          </p:nvPr>
        </p:nvSpPr>
        <p:spPr>
          <a:xfrm>
            <a:off x="671945" y="301321"/>
            <a:ext cx="12095054" cy="1261799"/>
          </a:xfrm>
          <a:prstGeom prst="rect">
            <a:avLst/>
          </a:prstGeom>
        </p:spPr>
        <p:txBody>
          <a:bodyPr/>
          <a:lstStyle/>
          <a:p>
            <a:pPr/>
            <a:r>
              <a:t>Obecné požadavky </a:t>
            </a:r>
          </a:p>
        </p:txBody>
      </p:sp>
      <p:sp>
        <p:nvSpPr>
          <p:cNvPr id="198" name="CasellaDiTesto 4"/>
          <p:cNvSpPr txBox="1"/>
          <p:nvPr/>
        </p:nvSpPr>
        <p:spPr>
          <a:xfrm>
            <a:off x="674893" y="2120261"/>
            <a:ext cx="10913062" cy="5754195"/>
          </a:xfrm>
          <a:prstGeom prst="rect">
            <a:avLst/>
          </a:prstGeom>
          <a:ln w="12700">
            <a:miter lim="400000"/>
          </a:ln>
          <a:extLst>
            <a:ext uri="{C572A759-6A51-4108-AA02-DFA0A04FC94B}">
              <ma14:wrappingTextBoxFlag xmlns:ma14="http://schemas.microsoft.com/office/mac/drawingml/2011/main" val="1"/>
            </a:ext>
          </a:extLst>
        </p:spPr>
        <p:txBody>
          <a:bodyPr lIns="44996" tIns="44996" rIns="44996" bIns="44996">
            <a:spAutoFit/>
          </a:bodyPr>
          <a:lstStyle/>
          <a:p>
            <a:pPr algn="just" defTabSz="457200">
              <a:defRPr sz="2800">
                <a:latin typeface="+mj-lt"/>
                <a:ea typeface="+mj-ea"/>
                <a:cs typeface="+mj-cs"/>
                <a:sym typeface="Liberation Sans"/>
              </a:defRPr>
            </a:pPr>
            <a:r>
              <a:t>Evropští pověření žalobci mohou úkony a opatření nařídit pouze tehdy, pokud </a:t>
            </a:r>
          </a:p>
          <a:p>
            <a:pPr algn="just" defTabSz="457200">
              <a:defRPr sz="2800">
                <a:latin typeface="+mj-lt"/>
                <a:ea typeface="+mj-ea"/>
                <a:cs typeface="+mj-cs"/>
                <a:sym typeface="Liberation Sans"/>
              </a:defRPr>
            </a:pPr>
            <a:r>
              <a:t>a) existují </a:t>
            </a:r>
            <a:r>
              <a:rPr u="sng"/>
              <a:t>dostatečné důvody</a:t>
            </a:r>
            <a:r>
              <a:t> se domnívat, že by daný konkrétní úkon nebo opatření mohl poskytnout informace nebo důkazy přínosné pro vyšetřování, </a:t>
            </a:r>
          </a:p>
          <a:p>
            <a:pPr algn="just" defTabSz="457200">
              <a:defRPr sz="2800">
                <a:latin typeface="+mj-lt"/>
                <a:ea typeface="+mj-ea"/>
                <a:cs typeface="+mj-cs"/>
                <a:sym typeface="Liberation Sans"/>
              </a:defRPr>
            </a:pPr>
            <a:r>
              <a:t>b) pokud není dostupné opatření, které by představovalo menší zásah a zároveň by umožnilo dosáhnout stejného cíle. </a:t>
            </a:r>
          </a:p>
          <a:p>
            <a:pPr algn="just" defTabSz="457200">
              <a:defRPr sz="2800">
                <a:latin typeface="+mj-lt"/>
                <a:ea typeface="+mj-ea"/>
                <a:cs typeface="+mj-cs"/>
                <a:sym typeface="Liberation Sans"/>
              </a:defRPr>
            </a:pPr>
          </a:p>
          <a:p>
            <a:pPr algn="just" defTabSz="457200">
              <a:defRPr sz="2800">
                <a:latin typeface="+mj-lt"/>
                <a:ea typeface="+mj-ea"/>
                <a:cs typeface="+mj-cs"/>
                <a:sym typeface="Liberation Sans"/>
              </a:defRPr>
            </a:pPr>
            <a:r>
              <a:t>Postupy a způsoby provádění úkonů a opatření se řídí příslušným vnitrostátním právem.</a:t>
            </a:r>
          </a:p>
          <a:p>
            <a:pPr algn="just" defTabSz="457200">
              <a:defRPr sz="2800" u="sng">
                <a:latin typeface="+mj-lt"/>
                <a:ea typeface="+mj-ea"/>
                <a:cs typeface="+mj-cs"/>
                <a:sym typeface="Liberation Sans"/>
              </a:defRPr>
            </a:pPr>
          </a:p>
          <a:p>
            <a:pPr algn="just" defTabSz="457200">
              <a:defRPr sz="2800" u="sng">
                <a:latin typeface="+mj-lt"/>
                <a:ea typeface="+mj-ea"/>
                <a:cs typeface="+mj-cs"/>
                <a:sym typeface="Liberation Sans"/>
              </a:defRPr>
            </a:pPr>
          </a:p>
        </p:txBody>
      </p:sp>
      <p:sp>
        <p:nvSpPr>
          <p:cNvPr id="199" name="Dia számának helye 6"/>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01" name="Segnaposto testo 2"/>
          <p:cNvSpPr txBox="1"/>
          <p:nvPr>
            <p:ph type="body" idx="1"/>
          </p:nvPr>
        </p:nvSpPr>
        <p:spPr>
          <a:xfrm>
            <a:off x="671945" y="1768678"/>
            <a:ext cx="11158809" cy="4384081"/>
          </a:xfrm>
          <a:prstGeom prst="rect">
            <a:avLst/>
          </a:prstGeom>
        </p:spPr>
        <p:txBody>
          <a:bodyPr/>
          <a:lstStyle/>
          <a:p>
            <a:pPr algn="just"/>
            <a:r>
              <a:t>V jakékoliv době v průběhu vyšetřování vedeného úřadem přímo kompetentní vnitrostátní orgány taková neodkladná opatření v souladu s vnitrostátní právní úpravou, jaká budou potřebná k zajištění efektivního vyšetřování i v případě že nejednají specificky podle pokynů udělených evropským pověřeným žalobcem, který se případem zabývá.</a:t>
            </a:r>
          </a:p>
          <a:p>
            <a:pPr algn="just"/>
            <a:r>
              <a:t>Vnitrostátní orgány bez zbytečného prodlení informují evropského pověřeného žalobce, který se případem zabývá, o nevyhnutých opatření, které byly přijaty.</a:t>
            </a:r>
          </a:p>
        </p:txBody>
      </p:sp>
      <p:sp>
        <p:nvSpPr>
          <p:cNvPr id="202" name="Titolo 1"/>
          <p:cNvSpPr txBox="1"/>
          <p:nvPr>
            <p:ph type="title"/>
          </p:nvPr>
        </p:nvSpPr>
        <p:spPr>
          <a:xfrm>
            <a:off x="671945" y="301321"/>
            <a:ext cx="12095054" cy="1261799"/>
          </a:xfrm>
          <a:prstGeom prst="rect">
            <a:avLst/>
          </a:prstGeom>
        </p:spPr>
        <p:txBody>
          <a:bodyPr/>
          <a:lstStyle/>
          <a:p>
            <a:pPr/>
            <a:r>
              <a:t>Neodkladná  opatření </a:t>
            </a:r>
          </a:p>
        </p:txBody>
      </p:sp>
      <p:sp>
        <p:nvSpPr>
          <p:cNvPr id="203" name="Dia számának helye 5"/>
          <p:cNvSpPr txBox="1"/>
          <p:nvPr>
            <p:ph type="sldNum" sz="quarter" idx="2"/>
          </p:nvPr>
        </p:nvSpPr>
        <p:spPr>
          <a:xfrm>
            <a:off x="12244287" y="7078838"/>
            <a:ext cx="271498"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9" name="Segnaposto testo 2"/>
          <p:cNvSpPr txBox="1"/>
          <p:nvPr>
            <p:ph type="body" idx="1"/>
          </p:nvPr>
        </p:nvSpPr>
        <p:spPr>
          <a:xfrm>
            <a:off x="671945" y="1926723"/>
            <a:ext cx="11091079" cy="4384081"/>
          </a:xfrm>
          <a:prstGeom prst="rect">
            <a:avLst/>
          </a:prstGeom>
        </p:spPr>
        <p:txBody>
          <a:bodyPr/>
          <a:lstStyle/>
          <a:p>
            <a:pPr marL="216711" indent="-216711" algn="just" defTabSz="866831">
              <a:lnSpc>
                <a:spcPct val="80000"/>
              </a:lnSpc>
              <a:spcBef>
                <a:spcPts val="1200"/>
              </a:spcBef>
              <a:defRPr sz="2580"/>
            </a:pPr>
            <a:r>
              <a:t>Scénář 1:</a:t>
            </a:r>
          </a:p>
          <a:p>
            <a:pPr marL="216711" indent="-216711" algn="just" defTabSz="866831">
              <a:lnSpc>
                <a:spcPct val="80000"/>
              </a:lnSpc>
              <a:spcBef>
                <a:spcPts val="1200"/>
              </a:spcBef>
              <a:defRPr sz="2580"/>
            </a:pPr>
            <a:r>
              <a:t>Detailní ustanovení týkající se nařízení opatření a postupu jak je získat: vnitrostátní právní úpravě není dán prostor (modelová pravidla Univerzity v Lucembursku)     </a:t>
            </a:r>
          </a:p>
          <a:p>
            <a:pPr marL="216711" indent="-216711" algn="just" defTabSz="866831">
              <a:lnSpc>
                <a:spcPct val="80000"/>
              </a:lnSpc>
              <a:spcBef>
                <a:spcPts val="1200"/>
              </a:spcBef>
              <a:defRPr sz="2580"/>
            </a:pPr>
          </a:p>
          <a:p>
            <a:pPr marL="216711" indent="-216711" algn="just" defTabSz="866831">
              <a:lnSpc>
                <a:spcPct val="80000"/>
              </a:lnSpc>
              <a:spcBef>
                <a:spcPts val="1200"/>
              </a:spcBef>
              <a:defRPr sz="2580"/>
            </a:pPr>
            <a:r>
              <a:t>Scénář 2:</a:t>
            </a:r>
          </a:p>
          <a:p>
            <a:pPr marL="216711" indent="-216711" algn="just" defTabSz="866831">
              <a:lnSpc>
                <a:spcPct val="80000"/>
              </a:lnSpc>
              <a:spcBef>
                <a:spcPts val="1200"/>
              </a:spcBef>
              <a:defRPr sz="2580"/>
            </a:pPr>
            <a:r>
              <a:t>Všechno je ponecháno na vnitrostátní právní úpravě    </a:t>
            </a:r>
          </a:p>
          <a:p>
            <a:pPr marL="216711" indent="-216711" algn="just" defTabSz="866831">
              <a:lnSpc>
                <a:spcPct val="80000"/>
              </a:lnSpc>
              <a:spcBef>
                <a:spcPts val="1200"/>
              </a:spcBef>
              <a:defRPr sz="2580"/>
            </a:pPr>
          </a:p>
          <a:p>
            <a:pPr marL="216711" indent="-216711" algn="just" defTabSz="866831">
              <a:lnSpc>
                <a:spcPct val="80000"/>
              </a:lnSpc>
              <a:spcBef>
                <a:spcPts val="1200"/>
              </a:spcBef>
              <a:defRPr sz="2580"/>
            </a:pPr>
            <a:r>
              <a:t>Scénář  3:</a:t>
            </a:r>
          </a:p>
          <a:p>
            <a:pPr marL="216711" indent="-216711" algn="just" defTabSz="866831">
              <a:lnSpc>
                <a:spcPct val="80000"/>
              </a:lnSpc>
              <a:spcBef>
                <a:spcPts val="1200"/>
              </a:spcBef>
              <a:defRPr sz="2580"/>
            </a:pPr>
            <a:r>
              <a:t>Základní ustanovení v nařízení doplněna ve zbytku vnitrostátní právní úpravou </a:t>
            </a:r>
          </a:p>
        </p:txBody>
      </p:sp>
      <p:sp>
        <p:nvSpPr>
          <p:cNvPr id="110" name="Titolo 1"/>
          <p:cNvSpPr txBox="1"/>
          <p:nvPr>
            <p:ph type="title"/>
          </p:nvPr>
        </p:nvSpPr>
        <p:spPr>
          <a:xfrm>
            <a:off x="671945" y="301321"/>
            <a:ext cx="12095054" cy="1261799"/>
          </a:xfrm>
          <a:prstGeom prst="rect">
            <a:avLst/>
          </a:prstGeom>
        </p:spPr>
        <p:txBody>
          <a:bodyPr/>
          <a:lstStyle/>
          <a:p>
            <a:pPr/>
            <a:r>
              <a:t>Předběžné  otázky </a:t>
            </a:r>
          </a:p>
        </p:txBody>
      </p:sp>
      <p:sp>
        <p:nvSpPr>
          <p:cNvPr id="111"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3" name="Segnaposto testo 2"/>
          <p:cNvSpPr txBox="1"/>
          <p:nvPr>
            <p:ph type="body" idx="1"/>
          </p:nvPr>
        </p:nvSpPr>
        <p:spPr>
          <a:xfrm>
            <a:off x="671945" y="1971875"/>
            <a:ext cx="10854012" cy="4384082"/>
          </a:xfrm>
          <a:prstGeom prst="rect">
            <a:avLst/>
          </a:prstGeom>
        </p:spPr>
        <p:txBody>
          <a:bodyPr/>
          <a:lstStyle/>
          <a:p>
            <a:pPr algn="just"/>
            <a:r>
              <a:t>Bod zdůvodnění  70:</a:t>
            </a:r>
          </a:p>
          <a:p>
            <a:pPr algn="just"/>
            <a:r>
              <a:t>Pro účinné vyšetřování a stíhání trestných činů poškozujících nebo ohrožujících finanční zájmy Unie je zásadní, aby Úřad mohl shromažďovat důkazy prostřednictvím </a:t>
            </a:r>
            <a:r>
              <a:rPr u="sng"/>
              <a:t>alespoň minimálního souboru</a:t>
            </a:r>
            <a:r>
              <a:t> vyšetřovacích úkonů, a to při dodržení zásady proporcionality.</a:t>
            </a:r>
          </a:p>
        </p:txBody>
      </p:sp>
      <p:sp>
        <p:nvSpPr>
          <p:cNvPr id="114" name="Titolo 1"/>
          <p:cNvSpPr txBox="1"/>
          <p:nvPr>
            <p:ph type="title"/>
          </p:nvPr>
        </p:nvSpPr>
        <p:spPr>
          <a:xfrm>
            <a:off x="671945" y="301321"/>
            <a:ext cx="12095054" cy="1261799"/>
          </a:xfrm>
          <a:prstGeom prst="rect">
            <a:avLst/>
          </a:prstGeom>
        </p:spPr>
        <p:txBody>
          <a:bodyPr/>
          <a:lstStyle/>
          <a:p>
            <a:pPr/>
            <a:r>
              <a:t>Řešení </a:t>
            </a:r>
          </a:p>
        </p:txBody>
      </p:sp>
      <p:sp>
        <p:nvSpPr>
          <p:cNvPr id="115"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7" name="Segnaposto testo 2"/>
          <p:cNvSpPr txBox="1"/>
          <p:nvPr>
            <p:ph type="body" idx="1"/>
          </p:nvPr>
        </p:nvSpPr>
        <p:spPr>
          <a:xfrm>
            <a:off x="671945" y="1768678"/>
            <a:ext cx="11045926" cy="4384081"/>
          </a:xfrm>
          <a:prstGeom prst="rect">
            <a:avLst/>
          </a:prstGeom>
        </p:spPr>
        <p:txBody>
          <a:bodyPr/>
          <a:lstStyle/>
          <a:p>
            <a:pPr algn="just"/>
          </a:p>
          <a:p>
            <a:pPr marL="250828" indent="-250828" algn="just"/>
            <a:r>
              <a:t>Tato opatření by měla být k dispozici pro účely vyšetřování a stíhání trestných činů, které jsou v rámci mandátu Úřadu, alespoň tehdy, kdy se pro tyto trestné činy stanoví trest odnětí svobody s horní hranicí trestní sazby ve výši nejméně čtyř let, avšak mohou podléhat omezením podle vnitrostátního práva.</a:t>
            </a:r>
          </a:p>
        </p:txBody>
      </p:sp>
      <p:sp>
        <p:nvSpPr>
          <p:cNvPr id="118" name="Titolo 1"/>
          <p:cNvSpPr txBox="1"/>
          <p:nvPr>
            <p:ph type="title"/>
          </p:nvPr>
        </p:nvSpPr>
        <p:spPr>
          <a:xfrm>
            <a:off x="672366" y="301321"/>
            <a:ext cx="12095054" cy="1261799"/>
          </a:xfrm>
          <a:prstGeom prst="rect">
            <a:avLst/>
          </a:prstGeom>
        </p:spPr>
        <p:txBody>
          <a:bodyPr/>
          <a:lstStyle/>
          <a:p>
            <a:pPr/>
            <a:r>
              <a:t>Úvod </a:t>
            </a:r>
          </a:p>
        </p:txBody>
      </p:sp>
      <p:sp>
        <p:nvSpPr>
          <p:cNvPr id="119"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1" name="Segnaposto testo 2"/>
          <p:cNvSpPr txBox="1"/>
          <p:nvPr>
            <p:ph type="body" idx="1"/>
          </p:nvPr>
        </p:nvSpPr>
        <p:spPr>
          <a:xfrm>
            <a:off x="671946" y="1768678"/>
            <a:ext cx="10978185" cy="4384081"/>
          </a:xfrm>
          <a:prstGeom prst="rect">
            <a:avLst/>
          </a:prstGeom>
        </p:spPr>
        <p:txBody>
          <a:bodyPr/>
          <a:lstStyle/>
          <a:p>
            <a:pPr/>
          </a:p>
          <a:p>
            <a:pPr algn="just"/>
            <a:r>
              <a:t>Kromě minimálního souboru vyšetřovacích úkonů uvedených v tomto nařízení by evropští pověření žalobci měli mít právo požadovat nebo nařizovat jakékoli úkony, jež jsou v podobných vnitrostátních případech dostupná pro vnitrostátní žalobce.</a:t>
            </a:r>
          </a:p>
        </p:txBody>
      </p:sp>
      <p:sp>
        <p:nvSpPr>
          <p:cNvPr id="122" name="Titolo 1"/>
          <p:cNvSpPr txBox="1"/>
          <p:nvPr>
            <p:ph type="title"/>
          </p:nvPr>
        </p:nvSpPr>
        <p:spPr>
          <a:xfrm>
            <a:off x="671945" y="301321"/>
            <a:ext cx="12095054" cy="1261799"/>
          </a:xfrm>
          <a:prstGeom prst="rect">
            <a:avLst/>
          </a:prstGeom>
        </p:spPr>
        <p:txBody>
          <a:bodyPr/>
          <a:lstStyle/>
          <a:p>
            <a:pPr/>
            <a:r>
              <a:t>Úvod </a:t>
            </a:r>
          </a:p>
        </p:txBody>
      </p:sp>
      <p:sp>
        <p:nvSpPr>
          <p:cNvPr id="123"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5" name="Segnaposto testo 2"/>
          <p:cNvSpPr txBox="1"/>
          <p:nvPr>
            <p:ph type="body" idx="1"/>
          </p:nvPr>
        </p:nvSpPr>
        <p:spPr>
          <a:xfrm>
            <a:off x="671946" y="1768678"/>
            <a:ext cx="10639519" cy="4384081"/>
          </a:xfrm>
          <a:prstGeom prst="rect">
            <a:avLst/>
          </a:prstGeom>
        </p:spPr>
        <p:txBody>
          <a:bodyPr/>
          <a:lstStyle/>
          <a:p>
            <a:pPr/>
          </a:p>
          <a:p>
            <a:pPr algn="just"/>
            <a:r>
              <a:t>Dostupnost by měla být zajištěna ve všech případech, kdy daný vyšetřovací úkon existuje, avšak může podléhat omezením podle vnitrostátního práva.</a:t>
            </a:r>
          </a:p>
        </p:txBody>
      </p:sp>
      <p:sp>
        <p:nvSpPr>
          <p:cNvPr id="126" name="Titolo 1"/>
          <p:cNvSpPr txBox="1"/>
          <p:nvPr>
            <p:ph type="title"/>
          </p:nvPr>
        </p:nvSpPr>
        <p:spPr>
          <a:xfrm>
            <a:off x="671945" y="301321"/>
            <a:ext cx="12095054" cy="1261799"/>
          </a:xfrm>
          <a:prstGeom prst="rect">
            <a:avLst/>
          </a:prstGeom>
        </p:spPr>
        <p:txBody>
          <a:bodyPr/>
          <a:lstStyle/>
          <a:p>
            <a:pPr/>
            <a:r>
              <a:t>Úvod </a:t>
            </a:r>
          </a:p>
        </p:txBody>
      </p:sp>
      <p:sp>
        <p:nvSpPr>
          <p:cNvPr id="127"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9" name="Segnaposto testo 2"/>
          <p:cNvSpPr txBox="1"/>
          <p:nvPr>
            <p:ph type="body" idx="1"/>
          </p:nvPr>
        </p:nvSpPr>
        <p:spPr>
          <a:xfrm>
            <a:off x="671945" y="1938015"/>
            <a:ext cx="11124949" cy="4384081"/>
          </a:xfrm>
          <a:prstGeom prst="rect">
            <a:avLst/>
          </a:prstGeom>
        </p:spPr>
        <p:txBody>
          <a:bodyPr/>
          <a:lstStyle/>
          <a:p>
            <a:pPr algn="just"/>
            <a:r>
              <a:t>Kdo úkony koná:</a:t>
            </a:r>
          </a:p>
          <a:p>
            <a:pPr algn="just"/>
            <a:r>
              <a:t>Evropský pověřený žalobce, který případ projednává, může v souladu s tímto nařízením a s vnitrostátním právem buď provádět vyšetřovací úkony a jiná opatření sám, nebo vydat pokyny příslušným orgánům svého členského státu.</a:t>
            </a:r>
          </a:p>
        </p:txBody>
      </p:sp>
      <p:sp>
        <p:nvSpPr>
          <p:cNvPr id="130" name="Titolo 1"/>
          <p:cNvSpPr txBox="1"/>
          <p:nvPr>
            <p:ph type="title"/>
          </p:nvPr>
        </p:nvSpPr>
        <p:spPr>
          <a:xfrm>
            <a:off x="671945" y="301321"/>
            <a:ext cx="12095054" cy="1261799"/>
          </a:xfrm>
          <a:prstGeom prst="rect">
            <a:avLst/>
          </a:prstGeom>
        </p:spPr>
        <p:txBody>
          <a:bodyPr/>
          <a:lstStyle/>
          <a:p>
            <a:pPr/>
            <a:r>
              <a:t>Pozadí </a:t>
            </a:r>
          </a:p>
        </p:txBody>
      </p:sp>
      <p:sp>
        <p:nvSpPr>
          <p:cNvPr id="131"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3" name="Segnaposto testo 2"/>
          <p:cNvSpPr txBox="1"/>
          <p:nvPr>
            <p:ph type="body" idx="1"/>
          </p:nvPr>
        </p:nvSpPr>
        <p:spPr>
          <a:xfrm>
            <a:off x="671945" y="1768678"/>
            <a:ext cx="11170102" cy="4384081"/>
          </a:xfrm>
          <a:prstGeom prst="rect">
            <a:avLst/>
          </a:prstGeom>
        </p:spPr>
        <p:txBody>
          <a:bodyPr/>
          <a:lstStyle/>
          <a:p>
            <a:pPr algn="just"/>
            <a:r>
              <a:t>Výjimka : Článek 28 ods. 4</a:t>
            </a:r>
          </a:p>
          <a:p>
            <a:pPr algn="just"/>
            <a:r>
              <a:t>Ve výjimečných případech může dohlížející evropský žalobce po obdržení souhlasu příslušné stálé komory přijmout odůvodněné rozhodnutí vést vyšetřování osobně, buď tím, že provede vyšetřovací úkony a jiná opatření osobně, nebo že vydá pokyn příslušným orgánům svého členského státu.</a:t>
            </a:r>
          </a:p>
        </p:txBody>
      </p:sp>
      <p:sp>
        <p:nvSpPr>
          <p:cNvPr id="134" name="Titolo 1"/>
          <p:cNvSpPr txBox="1"/>
          <p:nvPr>
            <p:ph type="title"/>
          </p:nvPr>
        </p:nvSpPr>
        <p:spPr>
          <a:xfrm>
            <a:off x="671945" y="301321"/>
            <a:ext cx="12095054" cy="1261799"/>
          </a:xfrm>
          <a:prstGeom prst="rect">
            <a:avLst/>
          </a:prstGeom>
        </p:spPr>
        <p:txBody>
          <a:bodyPr/>
          <a:lstStyle/>
          <a:p>
            <a:pPr/>
            <a:r>
              <a:t>Pozadí </a:t>
            </a:r>
          </a:p>
        </p:txBody>
      </p:sp>
      <p:sp>
        <p:nvSpPr>
          <p:cNvPr id="135" name="Dia számának helye 5"/>
          <p:cNvSpPr txBox="1"/>
          <p:nvPr>
            <p:ph type="sldNum" sz="quarter" idx="2"/>
          </p:nvPr>
        </p:nvSpPr>
        <p:spPr>
          <a:xfrm>
            <a:off x="12327966" y="7078838"/>
            <a:ext cx="187819" cy="2582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edefinito">
  <a:themeElements>
    <a:clrScheme name="Predefinito">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redefinito">
      <a:majorFont>
        <a:latin typeface="Liberation Sans"/>
        <a:ea typeface="Liberation Sans"/>
        <a:cs typeface="Liberation Sans"/>
      </a:majorFont>
      <a:minorFont>
        <a:latin typeface="Helvetica"/>
        <a:ea typeface="Helvetica"/>
        <a:cs typeface="Helvetica"/>
      </a:minorFont>
    </a:fontScheme>
    <a:fmtScheme name="Predefini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edefinito">
  <a:themeElements>
    <a:clrScheme name="Predefinito">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redefinito">
      <a:majorFont>
        <a:latin typeface="Liberation Sans"/>
        <a:ea typeface="Liberation Sans"/>
        <a:cs typeface="Liberation Sans"/>
      </a:majorFont>
      <a:minorFont>
        <a:latin typeface="Helvetica"/>
        <a:ea typeface="Helvetica"/>
        <a:cs typeface="Helvetica"/>
      </a:minorFont>
    </a:fontScheme>
    <a:fmtScheme name="Predefinit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